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Mukta Light" panose="020B0604020202020204" charset="0"/>
      <p:regular r:id="rId14"/>
    </p:embeddedFont>
    <p:embeddedFont>
      <p:font typeface="Prompt Medium" panose="00000600000000000000" pitchFamily="2" charset="-3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71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08384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Unlocking Growth: Customer Lifetime Value (CLV) Prediction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7360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Discover how predictive analytics can drive strategic decisions. Maximize ROI with targeted marketing and resource allocation. Understand the true value of your customer relationships and unlock sustainable growth.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E0EAB-9AA0-88D9-4AD4-C02007C88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4" y="248592"/>
            <a:ext cx="6042465" cy="4379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0242EC-31B9-5745-DC06-B5AD0EE1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278" y="310513"/>
            <a:ext cx="7305468" cy="4127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8F6FAD-928C-D6FB-8E69-3E2BC2567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971" y="4774248"/>
            <a:ext cx="7495970" cy="320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19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5B04B-46DC-B722-4A2A-6A7021189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7" y="223024"/>
            <a:ext cx="8240751" cy="6300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AC796-1355-E4B2-B80A-DF10379D7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437" y="1438506"/>
            <a:ext cx="5772485" cy="367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9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50526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 is Customer Lifetime Value (CLV)?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092410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CLV is the prediction of net profit attributed to the entire future relationship with a customer. A subscriber who pays $50/month for 3 years has a CLV of $1800. Key metrics include retention and churn rates.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4555212"/>
            <a:ext cx="3584615" cy="1209913"/>
          </a:xfrm>
          <a:prstGeom prst="roundRect">
            <a:avLst>
              <a:gd name="adj" fmla="val 857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26093" y="4817269"/>
            <a:ext cx="306050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Average Purchase Value</a:t>
            </a:r>
            <a:endParaRPr lang="en-US" sz="2150" dirty="0"/>
          </a:p>
        </p:txBody>
      </p:sp>
      <p:sp>
        <p:nvSpPr>
          <p:cNvPr id="7" name="Shape 4"/>
          <p:cNvSpPr/>
          <p:nvPr/>
        </p:nvSpPr>
        <p:spPr>
          <a:xfrm>
            <a:off x="4695468" y="4555212"/>
            <a:ext cx="3584615" cy="1209913"/>
          </a:xfrm>
          <a:prstGeom prst="roundRect">
            <a:avLst>
              <a:gd name="adj" fmla="val 857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48172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Purchase Frequency</a:t>
            </a:r>
            <a:endParaRPr lang="en-US" sz="2150" dirty="0"/>
          </a:p>
        </p:txBody>
      </p:sp>
      <p:sp>
        <p:nvSpPr>
          <p:cNvPr id="9" name="Shape 6"/>
          <p:cNvSpPr/>
          <p:nvPr/>
        </p:nvSpPr>
        <p:spPr>
          <a:xfrm>
            <a:off x="864037" y="6011942"/>
            <a:ext cx="7415927" cy="867013"/>
          </a:xfrm>
          <a:prstGeom prst="roundRect">
            <a:avLst>
              <a:gd name="adj" fmla="val 1196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126093" y="627399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Lifespan</a:t>
            </a:r>
            <a:endParaRPr lang="en-US" sz="21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1654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Why Predict CLV?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87263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Predicting CLV allows for improved customer segmentation. It also helps optimize marketing spend and resource allocation. Further, high-value customers can be identified and nurtured to increase loyalty.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21803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46" y="6289953"/>
            <a:ext cx="329089" cy="4114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66280" y="6218039"/>
            <a:ext cx="302740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Improve Segmentation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666280" y="6709053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Increase customer segmentation and personalization.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5247084" y="621803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194" y="6289953"/>
            <a:ext cx="329089" cy="4114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49328" y="621803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Optimize Spending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6049328" y="6709053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Optimize marketing spend and resource allocation.</a:t>
            </a:r>
            <a:endParaRPr lang="en-US" sz="1900" dirty="0"/>
          </a:p>
        </p:txBody>
      </p:sp>
      <p:sp>
        <p:nvSpPr>
          <p:cNvPr id="13" name="Shape 8"/>
          <p:cNvSpPr/>
          <p:nvPr/>
        </p:nvSpPr>
        <p:spPr>
          <a:xfrm>
            <a:off x="9630132" y="621803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3242" y="6289953"/>
            <a:ext cx="329089" cy="41148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432375" y="621803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Nurture Loyalty</a:t>
            </a:r>
            <a:endParaRPr lang="en-US" sz="2150" dirty="0"/>
          </a:p>
        </p:txBody>
      </p:sp>
      <p:sp>
        <p:nvSpPr>
          <p:cNvPr id="16" name="Text 10"/>
          <p:cNvSpPr/>
          <p:nvPr/>
        </p:nvSpPr>
        <p:spPr>
          <a:xfrm>
            <a:off x="10432375" y="6709053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Identify high-value customers and nurture loyalty.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6517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Technologies used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2421255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Various technologies are involved. These include front end languages, back end frameworks and Data manipulation languages.</a:t>
            </a:r>
            <a:endParaRPr lang="en-US" sz="19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3489008"/>
            <a:ext cx="556260" cy="5562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4292084"/>
            <a:ext cx="22250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HTML</a:t>
            </a:r>
            <a:endParaRPr lang="en-US" sz="2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761" y="3489008"/>
            <a:ext cx="556260" cy="5562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45761" y="4292084"/>
            <a:ext cx="222515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CSS</a:t>
            </a:r>
            <a:endParaRPr lang="en-US" sz="21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1204" y="3489008"/>
            <a:ext cx="556260" cy="55626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541204" y="4292084"/>
            <a:ext cx="22250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Python</a:t>
            </a:r>
            <a:endParaRPr lang="en-US" sz="21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437" y="5375553"/>
            <a:ext cx="556260" cy="55626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350437" y="6178629"/>
            <a:ext cx="222504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Machine Learning</a:t>
            </a:r>
            <a:endParaRPr lang="en-US" sz="21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903" y="620673"/>
            <a:ext cx="7564993" cy="1253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Requirements for CLV Prediction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75903" y="2211943"/>
            <a:ext cx="7564993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Transaction and demographic histories are critical. Website activity and customer service interactions are also important. Accurate and complete data is essential for reliable CLV predictions.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903" y="3548658"/>
            <a:ext cx="1127879" cy="13533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42039" y="3774162"/>
            <a:ext cx="2506385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Transaction History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7742039" y="4222671"/>
            <a:ext cx="6098857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Purchase dates, amounts, products.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03" y="4902041"/>
            <a:ext cx="1127879" cy="135338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42039" y="5127546"/>
            <a:ext cx="2506385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Demographic Data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7742039" y="5576054"/>
            <a:ext cx="6098857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Age, location, income.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903" y="6255425"/>
            <a:ext cx="1127879" cy="135338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42039" y="6480929"/>
            <a:ext cx="2506385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Website Activity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7742039" y="6929438"/>
            <a:ext cx="6098857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Page views, clicks, time on site.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95237"/>
            <a:ext cx="1019103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CLV Prediction Models: A Comparison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074789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Several models can be used for CLV prediction. Simple averages are easy to implement, but have low accuracy. Machine Learning (ML) models are advanced and improve prediction accuracy.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893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Simple Average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4979075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Easy to implement, low accuracy.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4247793" y="43893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Cohort Analysis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4247793" y="4979075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Provides insights into customer lifecycle.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31549" y="43893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Regression Models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31549" y="4979075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Requires statistical expertise.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11015305" y="4389358"/>
            <a:ext cx="27739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Machine Learning (ML) Models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1015305" y="5321975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Requires technical expertise, high accuracy.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70040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Implementing CLV Prediction: A Step-by-Step Guide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135392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Define clear objectives and gather relevant customer data. Clean the data and choose an appropriate model. Train and validate the model, then monitor its performance.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4203144"/>
            <a:ext cx="2150269" cy="836533"/>
          </a:xfrm>
          <a:prstGeom prst="roundRect">
            <a:avLst>
              <a:gd name="adj" fmla="val 1239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765578" y="4404360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3261122" y="4449961"/>
            <a:ext cx="159579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Gather Data</a:t>
            </a:r>
            <a:endParaRPr lang="en-US" sz="2150" dirty="0"/>
          </a:p>
        </p:txBody>
      </p:sp>
      <p:sp>
        <p:nvSpPr>
          <p:cNvPr id="7" name="Shape 5"/>
          <p:cNvSpPr/>
          <p:nvPr/>
        </p:nvSpPr>
        <p:spPr>
          <a:xfrm>
            <a:off x="3137654" y="5024438"/>
            <a:ext cx="10505361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8" name="Shape 6"/>
          <p:cNvSpPr/>
          <p:nvPr/>
        </p:nvSpPr>
        <p:spPr>
          <a:xfrm>
            <a:off x="864037" y="5163026"/>
            <a:ext cx="4300657" cy="836533"/>
          </a:xfrm>
          <a:prstGeom prst="roundRect">
            <a:avLst>
              <a:gd name="adj" fmla="val 1239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40712" y="5364242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8"/>
          <p:cNvSpPr/>
          <p:nvPr/>
        </p:nvSpPr>
        <p:spPr>
          <a:xfrm>
            <a:off x="5411510" y="5409843"/>
            <a:ext cx="19881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Select a Model</a:t>
            </a:r>
            <a:endParaRPr lang="en-US" sz="2150" dirty="0"/>
          </a:p>
        </p:txBody>
      </p:sp>
      <p:sp>
        <p:nvSpPr>
          <p:cNvPr id="11" name="Shape 9"/>
          <p:cNvSpPr/>
          <p:nvPr/>
        </p:nvSpPr>
        <p:spPr>
          <a:xfrm>
            <a:off x="5288042" y="5984319"/>
            <a:ext cx="8354973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12" name="Shape 10"/>
          <p:cNvSpPr/>
          <p:nvPr/>
        </p:nvSpPr>
        <p:spPr>
          <a:xfrm>
            <a:off x="864037" y="6122908"/>
            <a:ext cx="6451163" cy="836533"/>
          </a:xfrm>
          <a:prstGeom prst="roundRect">
            <a:avLst>
              <a:gd name="adj" fmla="val 1239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915966" y="6324124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2"/>
          <p:cNvSpPr/>
          <p:nvPr/>
        </p:nvSpPr>
        <p:spPr>
          <a:xfrm>
            <a:off x="7562017" y="6369725"/>
            <a:ext cx="155519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Train Model</a:t>
            </a:r>
            <a:endParaRPr lang="en-US" sz="2150" dirty="0"/>
          </a:p>
        </p:txBody>
      </p:sp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84791"/>
            <a:ext cx="1100578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Conclusion: The Future of CLV Prediction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36434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CLV prediction empowers data-driven decision-making. Advanced analytics provide a competitive advantage. Embrace CLV to build stronger customer relationships and drive sustainable growth.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2069425" y="5066943"/>
            <a:ext cx="294572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Data-Driven Decisions</a:t>
            </a:r>
            <a:endParaRPr lang="en-US" sz="2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903" y="3432096"/>
            <a:ext cx="3612594" cy="3612594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67920" y="4929783"/>
            <a:ext cx="617220" cy="617220"/>
          </a:xfrm>
          <a:prstGeom prst="roundRect">
            <a:avLst>
              <a:gd name="adj" fmla="val 148000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437703" y="5064800"/>
            <a:ext cx="277654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491782" y="4071223"/>
            <a:ext cx="318468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Competitive Advantage</a:t>
            </a:r>
            <a:endParaRPr lang="en-US" sz="21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903" y="3432096"/>
            <a:ext cx="3612594" cy="3612594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7875865" y="3424118"/>
            <a:ext cx="617220" cy="617220"/>
          </a:xfrm>
          <a:prstGeom prst="roundRect">
            <a:avLst>
              <a:gd name="adj" fmla="val 148000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8045648" y="3559135"/>
            <a:ext cx="277654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9491782" y="6062663"/>
            <a:ext cx="302585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Stronger Relationships</a:t>
            </a:r>
            <a:endParaRPr lang="en-US" sz="21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903" y="3432096"/>
            <a:ext cx="3612594" cy="3612594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7875865" y="6435328"/>
            <a:ext cx="617220" cy="617220"/>
          </a:xfrm>
          <a:prstGeom prst="roundRect">
            <a:avLst>
              <a:gd name="adj" fmla="val 148000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8045648" y="6570345"/>
            <a:ext cx="277654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1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953281-666C-D8E5-0A5C-52A6F72D0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47824" cy="52987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A9D55D-CD91-0000-CC2C-5004AA81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824" y="1717287"/>
            <a:ext cx="6482576" cy="52987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2F92EF-26B7-CE63-B6A2-3F2A809DD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98741"/>
            <a:ext cx="8147824" cy="277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85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418</Words>
  <Application>Microsoft Office PowerPoint</Application>
  <PresentationFormat>Custom</PresentationFormat>
  <Paragraphs>63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Prompt Medium</vt:lpstr>
      <vt:lpstr>Mukta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Prakash Repaka</cp:lastModifiedBy>
  <cp:revision>4</cp:revision>
  <dcterms:created xsi:type="dcterms:W3CDTF">2025-03-23T16:05:38Z</dcterms:created>
  <dcterms:modified xsi:type="dcterms:W3CDTF">2025-03-24T09:07:25Z</dcterms:modified>
</cp:coreProperties>
</file>